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1" r:id="rId4"/>
    <p:sldId id="270" r:id="rId5"/>
    <p:sldId id="273" r:id="rId6"/>
    <p:sldId id="274" r:id="rId7"/>
    <p:sldId id="275" r:id="rId8"/>
    <p:sldId id="258" r:id="rId9"/>
    <p:sldId id="264" r:id="rId10"/>
    <p:sldId id="265" r:id="rId11"/>
    <p:sldId id="266" r:id="rId12"/>
    <p:sldId id="267" r:id="rId13"/>
    <p:sldId id="268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60" r:id="rId22"/>
    <p:sldId id="261" r:id="rId23"/>
    <p:sldId id="277" r:id="rId24"/>
    <p:sldId id="276" r:id="rId25"/>
    <p:sldId id="262" r:id="rId26"/>
    <p:sldId id="263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50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19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23D2E-3758-0A47-BE5D-BBE64EF363B5}" type="datetimeFigureOut">
              <a:rPr lang="es-ES_tradnl" smtClean="0"/>
              <a:t>5/12/16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8DA9B-A7B4-804E-A474-2ED29B632067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0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8DA9B-A7B4-804E-A474-2ED29B632067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847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64426" y="439388"/>
            <a:ext cx="9640185" cy="330484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dirty="0" smtClean="0"/>
              <a:t>Tema 8: Ley de propiedad intelectual</a:t>
            </a:r>
            <a:br>
              <a:rPr lang="es-ES_tradnl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dirty="0" smtClean="0"/>
              <a:t>Punto 4 - </a:t>
            </a:r>
            <a:r>
              <a:rPr lang="es-ES_tradnl" b="1" dirty="0" smtClean="0"/>
              <a:t>SOFTWARE </a:t>
            </a:r>
            <a:r>
              <a:rPr lang="es-ES_tradnl" b="1" dirty="0"/>
              <a:t>PRIVATIVO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2" y="4349868"/>
            <a:ext cx="8915399" cy="1872803"/>
          </a:xfrm>
        </p:spPr>
        <p:txBody>
          <a:bodyPr>
            <a:normAutofit lnSpcReduction="10000"/>
          </a:bodyPr>
          <a:lstStyle/>
          <a:p>
            <a:pPr algn="r"/>
            <a:r>
              <a:rPr lang="es-ES_tradnl" dirty="0"/>
              <a:t>Nerea Castellanos</a:t>
            </a:r>
          </a:p>
          <a:p>
            <a:pPr algn="r"/>
            <a:r>
              <a:rPr lang="es-ES_tradnl" dirty="0"/>
              <a:t>Sandra Fraile</a:t>
            </a:r>
          </a:p>
          <a:p>
            <a:pPr algn="r"/>
            <a:r>
              <a:rPr lang="es-ES_tradnl" dirty="0" err="1"/>
              <a:t>Stoycho</a:t>
            </a:r>
            <a:r>
              <a:rPr lang="es-ES_tradnl" dirty="0"/>
              <a:t> Ivanov</a:t>
            </a:r>
          </a:p>
          <a:p>
            <a:pPr algn="r"/>
            <a:r>
              <a:rPr lang="es-ES_tradnl" dirty="0"/>
              <a:t>Julia Martínez</a:t>
            </a:r>
          </a:p>
          <a:p>
            <a:pPr algn="r"/>
            <a:r>
              <a:rPr lang="es-ES_tradnl" dirty="0"/>
              <a:t>Gaspar Rodríguez</a:t>
            </a:r>
          </a:p>
        </p:txBody>
      </p:sp>
    </p:spTree>
    <p:extLst>
      <p:ext uri="{BB962C8B-B14F-4D97-AF65-F5344CB8AC3E}">
        <p14:creationId xmlns:p14="http://schemas.microsoft.com/office/powerpoint/2010/main" val="1019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023849" y="1194220"/>
            <a:ext cx="4328671" cy="31685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3024">
            <a:off x="6062362" y="2747769"/>
            <a:ext cx="3723118" cy="25461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673">
            <a:off x="7506483" y="3777594"/>
            <a:ext cx="4145773" cy="2744617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1031625" y="1942318"/>
            <a:ext cx="4944156" cy="3848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En </a:t>
            </a:r>
            <a:r>
              <a:rPr lang="es-ES_tradnl" sz="2800" dirty="0"/>
              <a:t>esta </a:t>
            </a:r>
            <a:r>
              <a:rPr lang="es-ES_tradnl" sz="2800" b="1" dirty="0"/>
              <a:t>década</a:t>
            </a:r>
            <a:r>
              <a:rPr lang="es-ES_tradnl" sz="2800" dirty="0"/>
              <a:t> </a:t>
            </a:r>
            <a:r>
              <a:rPr lang="es-ES_tradnl" sz="2400" dirty="0"/>
              <a:t>se </a:t>
            </a:r>
            <a:r>
              <a:rPr lang="es-ES_tradnl" sz="2800" b="1" dirty="0"/>
              <a:t>crean</a:t>
            </a:r>
            <a:r>
              <a:rPr lang="es-ES_tradnl" sz="2400" dirty="0"/>
              <a:t> las </a:t>
            </a:r>
            <a:r>
              <a:rPr lang="es-ES_tradnl" sz="2800" b="1" dirty="0"/>
              <a:t>licencias</a:t>
            </a:r>
            <a:r>
              <a:rPr lang="es-ES_tradnl" sz="2400" dirty="0"/>
              <a:t> de </a:t>
            </a:r>
            <a:r>
              <a:rPr lang="es-ES_tradnl" sz="2800" b="1" dirty="0"/>
              <a:t>software</a:t>
            </a:r>
            <a:r>
              <a:rPr lang="es-ES_tradnl" sz="2400" dirty="0"/>
              <a:t> </a:t>
            </a:r>
            <a:r>
              <a:rPr lang="es-ES_tradnl" sz="2800" b="1" dirty="0"/>
              <a:t>propietario</a:t>
            </a:r>
            <a:r>
              <a:rPr lang="es-ES_tradnl" sz="2400" dirty="0"/>
              <a:t>: hay que pagar por el derecho a uso.</a:t>
            </a:r>
          </a:p>
          <a:p>
            <a:pPr marL="0" indent="0" algn="ctr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 </a:t>
            </a:r>
            <a:r>
              <a:rPr lang="es-ES_tradnl" sz="3200" b="1" dirty="0"/>
              <a:t>EULA</a:t>
            </a:r>
            <a:r>
              <a:rPr lang="es-ES_tradnl" sz="2400" dirty="0"/>
              <a:t> y </a:t>
            </a:r>
            <a:r>
              <a:rPr lang="es-ES_tradnl" sz="3200" b="1" dirty="0" err="1"/>
              <a:t>Shrink-Wrap</a:t>
            </a:r>
            <a:endParaRPr lang="es-ES_tradnl" sz="2400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828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379994" y="74271"/>
            <a:ext cx="5406713" cy="395771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8908" y="2087953"/>
            <a:ext cx="5706060" cy="100942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4100" b="1" dirty="0"/>
              <a:t>EULA - </a:t>
            </a:r>
            <a:r>
              <a:rPr lang="es-ES" sz="3100" b="1" dirty="0"/>
              <a:t>End-user license agreement</a:t>
            </a:r>
          </a:p>
          <a:p>
            <a:pPr marL="0" indent="0">
              <a:lnSpc>
                <a:spcPct val="150000"/>
              </a:lnSpc>
              <a:buNone/>
            </a:pPr>
            <a:endParaRPr lang="es-ES_tradnl" sz="2400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5423558" y="4538715"/>
            <a:ext cx="62230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Condiciones</a:t>
            </a:r>
            <a:r>
              <a:rPr lang="es-ES" sz="2400" dirty="0"/>
              <a:t> o </a:t>
            </a:r>
            <a:r>
              <a:rPr lang="es-ES" sz="2800" b="1" dirty="0"/>
              <a:t>limitaciones</a:t>
            </a:r>
            <a:r>
              <a:rPr lang="es-ES" sz="2400" dirty="0"/>
              <a:t> que </a:t>
            </a:r>
            <a:r>
              <a:rPr lang="es-ES" sz="2800" b="1" dirty="0"/>
              <a:t>debes</a:t>
            </a:r>
            <a:r>
              <a:rPr lang="es-ES" sz="2400" dirty="0"/>
              <a:t> </a:t>
            </a:r>
            <a:r>
              <a:rPr lang="es-ES" sz="2800" b="1" dirty="0"/>
              <a:t>aceptar</a:t>
            </a:r>
            <a:r>
              <a:rPr lang="es-ES" sz="2400" dirty="0"/>
              <a:t> para </a:t>
            </a:r>
            <a:r>
              <a:rPr lang="es-ES" sz="3200" b="1" dirty="0"/>
              <a:t>poder utilizar </a:t>
            </a:r>
            <a:r>
              <a:rPr lang="es-ES" sz="2400" dirty="0"/>
              <a:t>ese </a:t>
            </a:r>
            <a:r>
              <a:rPr lang="es-ES" sz="2800" b="1" dirty="0"/>
              <a:t>programa</a:t>
            </a:r>
            <a:r>
              <a:rPr lang="es-ES" sz="2400" dirty="0"/>
              <a:t>, aplicación, juego, producto, etc.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9904">
            <a:off x="-144249" y="3423404"/>
            <a:ext cx="4817752" cy="33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9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60992" y="1404907"/>
            <a:ext cx="3861218" cy="10094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3600" b="1" dirty="0" err="1">
                <a:solidFill>
                  <a:schemeClr val="tx1"/>
                </a:solidFill>
              </a:rPr>
              <a:t>Shrink-Wrap</a:t>
            </a:r>
            <a:endParaRPr lang="es-ES_tradnl" sz="3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6229266" y="2707967"/>
            <a:ext cx="55505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Control</a:t>
            </a:r>
            <a:r>
              <a:rPr lang="es-ES" sz="2000" dirty="0"/>
              <a:t> sobre la </a:t>
            </a:r>
            <a:r>
              <a:rPr lang="es-ES" sz="2800" b="1" dirty="0"/>
              <a:t>reproducción</a:t>
            </a:r>
            <a:r>
              <a:rPr lang="es-ES" sz="2000" dirty="0"/>
              <a:t> y </a:t>
            </a:r>
            <a:r>
              <a:rPr lang="es-ES" sz="2800" b="1" dirty="0"/>
              <a:t>distribución</a:t>
            </a:r>
            <a:r>
              <a:rPr lang="es-ES" sz="2000" dirty="0"/>
              <a:t> de </a:t>
            </a:r>
            <a:r>
              <a:rPr lang="es-ES" sz="2800" b="1" dirty="0"/>
              <a:t>copias</a:t>
            </a:r>
            <a:r>
              <a:rPr lang="es-ES" sz="2000" dirty="0"/>
              <a:t> del </a:t>
            </a:r>
            <a:r>
              <a:rPr lang="es-ES" sz="2800" b="1" dirty="0"/>
              <a:t>programa</a:t>
            </a:r>
            <a:r>
              <a:rPr lang="es-ES" sz="2000" dirty="0"/>
              <a:t> protegido, y como elementos que </a:t>
            </a:r>
            <a:r>
              <a:rPr lang="es-ES" sz="2800" b="1" dirty="0"/>
              <a:t>registren</a:t>
            </a:r>
            <a:r>
              <a:rPr lang="es-ES" sz="2000" dirty="0"/>
              <a:t> su </a:t>
            </a:r>
            <a:r>
              <a:rPr lang="es-ES" sz="2800" b="1" dirty="0" err="1"/>
              <a:t>decompilación</a:t>
            </a:r>
            <a:r>
              <a:rPr lang="es-ES" sz="2000" dirty="0"/>
              <a:t> y la </a:t>
            </a:r>
            <a:r>
              <a:rPr lang="es-ES" sz="2800" b="1" dirty="0"/>
              <a:t>exigibilidad</a:t>
            </a:r>
            <a:r>
              <a:rPr lang="es-ES" sz="2000" dirty="0"/>
              <a:t> de </a:t>
            </a:r>
            <a:r>
              <a:rPr lang="es-ES" sz="2800" b="1" dirty="0"/>
              <a:t>garantías</a:t>
            </a:r>
            <a:r>
              <a:rPr lang="es-ES" sz="2000" dirty="0"/>
              <a:t> por </a:t>
            </a:r>
            <a:r>
              <a:rPr lang="es-ES" sz="2800" b="1" dirty="0"/>
              <a:t>defectos</a:t>
            </a:r>
            <a:r>
              <a:rPr lang="es-ES" sz="2000" dirty="0"/>
              <a:t> del producto.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40572">
            <a:off x="95527" y="1637499"/>
            <a:ext cx="5650610" cy="37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01414" y="1864221"/>
            <a:ext cx="5754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/>
              <a:t>1975</a:t>
            </a:r>
            <a:r>
              <a:rPr lang="es-ES_tradnl" sz="2400" dirty="0"/>
              <a:t>, </a:t>
            </a:r>
            <a:r>
              <a:rPr lang="es-ES_tradnl" sz="3200" dirty="0"/>
              <a:t>Bill Gates y Paul Allen fundan </a:t>
            </a:r>
            <a:r>
              <a:rPr lang="es-ES_tradnl" sz="3600" b="1" dirty="0"/>
              <a:t>Microsoft</a:t>
            </a:r>
            <a:endParaRPr lang="es-ES" sz="2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26867">
            <a:off x="6907558" y="852413"/>
            <a:ext cx="4973053" cy="343774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CuadroTexto 7"/>
          <p:cNvSpPr txBox="1"/>
          <p:nvPr/>
        </p:nvSpPr>
        <p:spPr>
          <a:xfrm>
            <a:off x="5662864" y="4706813"/>
            <a:ext cx="6194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Principal </a:t>
            </a:r>
            <a:r>
              <a:rPr lang="es-ES_tradnl" sz="3600" b="1" dirty="0"/>
              <a:t>impulsor</a:t>
            </a:r>
            <a:r>
              <a:rPr lang="es-ES_tradnl" sz="2800" dirty="0"/>
              <a:t> del </a:t>
            </a:r>
            <a:r>
              <a:rPr lang="es-ES_tradnl" sz="3600" b="1" dirty="0"/>
              <a:t>software</a:t>
            </a:r>
            <a:r>
              <a:rPr lang="es-ES_tradnl" sz="2800" dirty="0"/>
              <a:t> </a:t>
            </a:r>
            <a:r>
              <a:rPr lang="es-ES_tradnl" sz="3600" b="1" dirty="0"/>
              <a:t>propietario</a:t>
            </a:r>
            <a:endParaRPr lang="es-ES" sz="3600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1085">
            <a:off x="172157" y="3598139"/>
            <a:ext cx="4845247" cy="345001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4468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Lo único que obtiene el usuario es el </a:t>
            </a:r>
            <a:r>
              <a:rPr lang="es-ES_tradnl" sz="2000" b="1" dirty="0" smtClean="0"/>
              <a:t>ejecutable</a:t>
            </a:r>
          </a:p>
          <a:p>
            <a:endParaRPr lang="es-ES_tradnl" b="1" dirty="0"/>
          </a:p>
          <a:p>
            <a:endParaRPr lang="es-ES_tradnl" b="1" dirty="0" smtClean="0"/>
          </a:p>
          <a:p>
            <a:r>
              <a:rPr lang="es-ES_tradnl" dirty="0" smtClean="0"/>
              <a:t>Distintos </a:t>
            </a:r>
            <a:r>
              <a:rPr lang="es-ES_tradnl" sz="2000" b="1" dirty="0" smtClean="0"/>
              <a:t>tipos</a:t>
            </a:r>
            <a:r>
              <a:rPr lang="es-ES_tradnl" dirty="0" smtClean="0"/>
              <a:t> -&gt;</a:t>
            </a:r>
            <a:r>
              <a:rPr lang="es-ES_tradnl" dirty="0"/>
              <a:t> </a:t>
            </a:r>
            <a:r>
              <a:rPr lang="es-ES_tradnl" dirty="0" smtClean="0"/>
              <a:t>Según el </a:t>
            </a:r>
            <a:r>
              <a:rPr lang="es-ES_tradnl" sz="2000" b="1" dirty="0" smtClean="0"/>
              <a:t>método de distribución</a:t>
            </a:r>
            <a:r>
              <a:rPr lang="es-ES_tradnl" sz="2000" dirty="0" smtClean="0"/>
              <a:t> </a:t>
            </a:r>
            <a:r>
              <a:rPr lang="es-ES_tradnl" dirty="0" smtClean="0"/>
              <a:t>y </a:t>
            </a:r>
            <a:r>
              <a:rPr lang="es-ES_tradnl" dirty="0"/>
              <a:t>las </a:t>
            </a:r>
            <a:r>
              <a:rPr lang="es-ES_tradnl" sz="2000" b="1" dirty="0"/>
              <a:t>limitaciones</a:t>
            </a:r>
            <a:r>
              <a:rPr lang="es-ES_tradnl" dirty="0"/>
              <a:t> </a:t>
            </a:r>
            <a:r>
              <a:rPr lang="es-ES_tradnl" dirty="0" smtClean="0"/>
              <a:t>que ponen al </a:t>
            </a:r>
            <a:r>
              <a:rPr lang="es-ES_tradnl" sz="2000" b="1" dirty="0" smtClean="0"/>
              <a:t>usuario</a:t>
            </a:r>
            <a:r>
              <a:rPr lang="es-ES_tradnl" b="1" dirty="0" smtClean="0"/>
              <a:t> </a:t>
            </a:r>
            <a:r>
              <a:rPr lang="es-ES_tradnl" dirty="0" smtClean="0"/>
              <a:t>las </a:t>
            </a:r>
            <a:r>
              <a:rPr lang="es-ES_tradnl" sz="2000" b="1" dirty="0" smtClean="0"/>
              <a:t>licencias</a:t>
            </a:r>
          </a:p>
          <a:p>
            <a:endParaRPr lang="es-ES_tradnl" b="1" dirty="0"/>
          </a:p>
          <a:p>
            <a:r>
              <a:rPr lang="es-ES_tradnl" sz="2000" b="1" dirty="0" smtClean="0"/>
              <a:t>&gt; </a:t>
            </a:r>
            <a:r>
              <a:rPr lang="es-ES" sz="2000" b="1" dirty="0" smtClean="0"/>
              <a:t>limitación </a:t>
            </a:r>
            <a:r>
              <a:rPr lang="es-ES" sz="2000" b="1" dirty="0"/>
              <a:t>al usuario </a:t>
            </a:r>
            <a:r>
              <a:rPr lang="es-ES" dirty="0"/>
              <a:t>en las licencias</a:t>
            </a:r>
            <a:r>
              <a:rPr lang="es-ES_tradnl" dirty="0"/>
              <a:t> 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72445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07" y="645107"/>
            <a:ext cx="1967943" cy="23358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07" y="3555849"/>
            <a:ext cx="4957060" cy="20819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649" y="780136"/>
            <a:ext cx="1901018" cy="224972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10987" y="624109"/>
            <a:ext cx="4038876" cy="1280890"/>
          </a:xfrm>
        </p:spPr>
        <p:txBody>
          <a:bodyPr>
            <a:normAutofit/>
          </a:bodyPr>
          <a:lstStyle/>
          <a:p>
            <a:r>
              <a:rPr lang="es-ES_tradnl" sz="3200" dirty="0"/>
              <a:t>Tipos: De pago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10987" y="2042160"/>
            <a:ext cx="4042589" cy="3777622"/>
          </a:xfrm>
        </p:spPr>
        <p:txBody>
          <a:bodyPr>
            <a:normAutofit/>
          </a:bodyPr>
          <a:lstStyle/>
          <a:p>
            <a:r>
              <a:rPr lang="es-ES_tradnl" sz="1600" b="1">
                <a:solidFill>
                  <a:srgbClr val="000000"/>
                </a:solidFill>
              </a:rPr>
              <a:t>Pagamos</a:t>
            </a:r>
            <a:r>
              <a:rPr lang="es-ES_tradnl" sz="1600">
                <a:solidFill>
                  <a:srgbClr val="000000"/>
                </a:solidFill>
              </a:rPr>
              <a:t> -&gt; lo instalamos y utilizamos</a:t>
            </a:r>
          </a:p>
          <a:p>
            <a:endParaRPr lang="es-ES_tradnl" sz="1600" dirty="0">
              <a:solidFill>
                <a:srgbClr val="000000"/>
              </a:solidFill>
            </a:endParaRPr>
          </a:p>
          <a:p>
            <a:endParaRPr lang="es-ES_tradnl" sz="1600" dirty="0">
              <a:solidFill>
                <a:srgbClr val="000000"/>
              </a:solidFill>
            </a:endParaRPr>
          </a:p>
          <a:p>
            <a:r>
              <a:rPr lang="es-ES_tradnl" sz="1600" dirty="0">
                <a:solidFill>
                  <a:srgbClr val="000000"/>
                </a:solidFill>
              </a:rPr>
              <a:t>Garantía de </a:t>
            </a:r>
            <a:r>
              <a:rPr lang="es-ES_tradnl" sz="1600" b="1" dirty="0">
                <a:solidFill>
                  <a:srgbClr val="000000"/>
                </a:solidFill>
              </a:rPr>
              <a:t>funcionamiento</a:t>
            </a:r>
            <a:r>
              <a:rPr lang="es-ES_tradnl" sz="1600" dirty="0">
                <a:solidFill>
                  <a:srgbClr val="000000"/>
                </a:solidFill>
              </a:rPr>
              <a:t> -&gt; Derecho de </a:t>
            </a:r>
            <a:r>
              <a:rPr lang="es-ES_tradnl" sz="1600" b="1" dirty="0">
                <a:solidFill>
                  <a:srgbClr val="000000"/>
                </a:solidFill>
              </a:rPr>
              <a:t>asistencia técnica</a:t>
            </a:r>
          </a:p>
          <a:p>
            <a:endParaRPr lang="es-ES_tradnl" sz="1600" dirty="0">
              <a:solidFill>
                <a:srgbClr val="000000"/>
              </a:solidFill>
            </a:endParaRPr>
          </a:p>
          <a:p>
            <a:endParaRPr lang="es-ES_tradnl" sz="1600" dirty="0">
              <a:solidFill>
                <a:srgbClr val="000000"/>
              </a:solidFill>
            </a:endParaRPr>
          </a:p>
          <a:p>
            <a:r>
              <a:rPr lang="es-ES" sz="1600" b="1" dirty="0">
                <a:solidFill>
                  <a:srgbClr val="000000"/>
                </a:solidFill>
              </a:rPr>
              <a:t>Prohibido</a:t>
            </a:r>
            <a:r>
              <a:rPr lang="es-ES" sz="1600" dirty="0">
                <a:solidFill>
                  <a:srgbClr val="000000"/>
                </a:solidFill>
              </a:rPr>
              <a:t> copiar el programa y distribuirlo </a:t>
            </a:r>
          </a:p>
        </p:txBody>
      </p:sp>
    </p:spTree>
    <p:extLst>
      <p:ext uri="{BB962C8B-B14F-4D97-AF65-F5344CB8AC3E}">
        <p14:creationId xmlns:p14="http://schemas.microsoft.com/office/powerpoint/2010/main" val="18224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4072" y="631758"/>
            <a:ext cx="8911687" cy="1280890"/>
          </a:xfrm>
        </p:spPr>
        <p:txBody>
          <a:bodyPr/>
          <a:lstStyle/>
          <a:p>
            <a:r>
              <a:rPr lang="es-ES_tradnl" dirty="0" smtClean="0"/>
              <a:t>Tipos: Demos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310359" y="2149642"/>
            <a:ext cx="8915400" cy="3777622"/>
          </a:xfrm>
        </p:spPr>
        <p:txBody>
          <a:bodyPr/>
          <a:lstStyle/>
          <a:p>
            <a:r>
              <a:rPr lang="es-ES_tradnl" dirty="0" smtClean="0"/>
              <a:t>Versión gratuita</a:t>
            </a:r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Algunas limitaciones</a:t>
            </a:r>
          </a:p>
          <a:p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Se puede copiar y distribuir </a:t>
            </a:r>
          </a:p>
          <a:p>
            <a:pPr marL="0" indent="0">
              <a:buNone/>
            </a:pPr>
            <a:r>
              <a:rPr lang="es-ES_tradnl" dirty="0" smtClean="0"/>
              <a:t>     como se quiera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540" y="3096801"/>
            <a:ext cx="4255219" cy="24357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43" y="2088721"/>
            <a:ext cx="459950" cy="459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34" y="1804154"/>
            <a:ext cx="3374978" cy="8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Tipos: Shareware 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es-ES_tradnl" dirty="0" smtClean="0"/>
              <a:t>Probar </a:t>
            </a:r>
            <a:r>
              <a:rPr lang="es-ES_tradnl" sz="2000" b="1" dirty="0" smtClean="0"/>
              <a:t>todas sus características </a:t>
            </a:r>
            <a:r>
              <a:rPr lang="es-ES_tradnl" dirty="0" smtClean="0"/>
              <a:t>durante un </a:t>
            </a:r>
            <a:r>
              <a:rPr lang="es-ES_tradnl" sz="2000" b="1" dirty="0" smtClean="0"/>
              <a:t>tiempo</a:t>
            </a:r>
            <a:r>
              <a:rPr lang="es-ES_tradnl" dirty="0" smtClean="0"/>
              <a:t> o </a:t>
            </a:r>
            <a:r>
              <a:rPr lang="es-ES_tradnl" sz="2000" b="1" dirty="0" smtClean="0"/>
              <a:t>número de veces</a:t>
            </a:r>
            <a:endParaRPr lang="es-ES_tradnl" sz="2000" dirty="0" smtClean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</p:txBody>
      </p:sp>
      <p:sp>
        <p:nvSpPr>
          <p:cNvPr id="4" name="Elipse 3"/>
          <p:cNvSpPr/>
          <p:nvPr/>
        </p:nvSpPr>
        <p:spPr>
          <a:xfrm>
            <a:off x="3295853" y="3282322"/>
            <a:ext cx="1848051" cy="935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Deja de funcionar</a:t>
            </a:r>
            <a:endParaRPr lang="es-ES_tradnl" dirty="0"/>
          </a:p>
        </p:txBody>
      </p:sp>
      <p:sp>
        <p:nvSpPr>
          <p:cNvPr id="5" name="Elipse 4"/>
          <p:cNvSpPr/>
          <p:nvPr/>
        </p:nvSpPr>
        <p:spPr>
          <a:xfrm>
            <a:off x="5765866" y="3282322"/>
            <a:ext cx="2220843" cy="935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Limitaciones molestas</a:t>
            </a:r>
            <a:endParaRPr lang="es-ES_tradnl" dirty="0"/>
          </a:p>
        </p:txBody>
      </p:sp>
      <p:sp>
        <p:nvSpPr>
          <p:cNvPr id="6" name="Elipse 5"/>
          <p:cNvSpPr/>
          <p:nvPr/>
        </p:nvSpPr>
        <p:spPr>
          <a:xfrm>
            <a:off x="8608671" y="3282322"/>
            <a:ext cx="1964406" cy="935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Recuerda: uso ILEGAL</a:t>
            </a:r>
            <a:endParaRPr lang="es-ES_tradnl" dirty="0"/>
          </a:p>
        </p:txBody>
      </p:sp>
      <p:cxnSp>
        <p:nvCxnSpPr>
          <p:cNvPr id="14" name="Conector recto de flecha 13"/>
          <p:cNvCxnSpPr/>
          <p:nvPr/>
        </p:nvCxnSpPr>
        <p:spPr>
          <a:xfrm flipH="1">
            <a:off x="4805966" y="2560320"/>
            <a:ext cx="750967" cy="539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H="1">
            <a:off x="6986016" y="2560320"/>
            <a:ext cx="18288" cy="539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8512254" y="2560320"/>
            <a:ext cx="568087" cy="539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8" t="10020"/>
          <a:stretch/>
        </p:blipFill>
        <p:spPr>
          <a:xfrm>
            <a:off x="6655993" y="4527970"/>
            <a:ext cx="2992358" cy="2038572"/>
          </a:xfrm>
          <a:prstGeom prst="rect">
            <a:avLst/>
          </a:prstGeom>
        </p:spPr>
      </p:pic>
      <p:cxnSp>
        <p:nvCxnSpPr>
          <p:cNvPr id="27" name="Conector recto 26"/>
          <p:cNvCxnSpPr/>
          <p:nvPr/>
        </p:nvCxnSpPr>
        <p:spPr>
          <a:xfrm flipV="1">
            <a:off x="7222053" y="5693347"/>
            <a:ext cx="1492736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5" b="8221"/>
          <a:stretch/>
        </p:blipFill>
        <p:spPr>
          <a:xfrm rot="289108">
            <a:off x="8964216" y="482080"/>
            <a:ext cx="2540396" cy="132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Tipos: Shareware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z="2800" dirty="0" smtClean="0"/>
              <a:t>SOLUCIÓN 				</a:t>
            </a:r>
            <a:endParaRPr lang="es-ES_tradnl" b="1" dirty="0"/>
          </a:p>
          <a:p>
            <a:endParaRPr lang="es-ES_tradnl" b="1" dirty="0"/>
          </a:p>
          <a:p>
            <a:endParaRPr lang="es-ES_tradnl" b="1" dirty="0" smtClean="0"/>
          </a:p>
          <a:p>
            <a:endParaRPr lang="es-ES_tradnl" b="1" dirty="0"/>
          </a:p>
          <a:p>
            <a:endParaRPr lang="es-ES_tradnl" b="1" dirty="0" smtClean="0"/>
          </a:p>
          <a:p>
            <a:pPr lvl="2"/>
            <a:r>
              <a:rPr lang="es-ES_tradnl" sz="2000" b="1" dirty="0" smtClean="0"/>
              <a:t>Clave</a:t>
            </a:r>
            <a:r>
              <a:rPr lang="es-ES_tradnl" sz="1800" dirty="0" smtClean="0"/>
              <a:t> </a:t>
            </a:r>
            <a:r>
              <a:rPr lang="es-ES_tradnl" sz="1800" dirty="0"/>
              <a:t>para </a:t>
            </a:r>
            <a:r>
              <a:rPr lang="es-ES_tradnl" sz="1800" dirty="0" smtClean="0"/>
              <a:t>usarlo</a:t>
            </a:r>
          </a:p>
          <a:p>
            <a:pPr lvl="2"/>
            <a:r>
              <a:rPr lang="es-ES_tradnl" sz="2000" b="1" dirty="0" smtClean="0"/>
              <a:t>Ventajas</a:t>
            </a:r>
            <a:r>
              <a:rPr lang="es-ES_tradnl" sz="1800" dirty="0"/>
              <a:t>: </a:t>
            </a:r>
            <a:r>
              <a:rPr lang="es-ES_tradnl" sz="1800" dirty="0" smtClean="0"/>
              <a:t>versión </a:t>
            </a:r>
            <a:r>
              <a:rPr lang="es-ES_tradnl" sz="1800" dirty="0"/>
              <a:t>completa / manual de usuario / servicio técnico</a:t>
            </a:r>
          </a:p>
          <a:p>
            <a:endParaRPr lang="es-ES_tradnl" dirty="0"/>
          </a:p>
        </p:txBody>
      </p:sp>
      <p:sp>
        <p:nvSpPr>
          <p:cNvPr id="4" name="Flecha a la derecha con bandas 3"/>
          <p:cNvSpPr/>
          <p:nvPr/>
        </p:nvSpPr>
        <p:spPr>
          <a:xfrm rot="5400000">
            <a:off x="3562355" y="2786307"/>
            <a:ext cx="627018" cy="548640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/>
          <p:cNvSpPr txBox="1"/>
          <p:nvPr/>
        </p:nvSpPr>
        <p:spPr>
          <a:xfrm>
            <a:off x="3145536" y="3602736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 smtClean="0"/>
              <a:t>PAGAR</a:t>
            </a:r>
            <a:endParaRPr lang="es-ES_tradnl" sz="28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1"/>
          <a:stretch/>
        </p:blipFill>
        <p:spPr>
          <a:xfrm rot="315123">
            <a:off x="7318756" y="1717488"/>
            <a:ext cx="3467100" cy="19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2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040" y="645106"/>
            <a:ext cx="5451627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230" y="837076"/>
            <a:ext cx="2479483" cy="247948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43" y="3508529"/>
            <a:ext cx="5062821" cy="22149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580" y="837076"/>
            <a:ext cx="2479483" cy="247948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s-ES_tradnl" sz="3200"/>
              <a:t>Tipos: Freeware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s-ES_tradnl" sz="2000" b="1" dirty="0">
                <a:solidFill>
                  <a:srgbClr val="000000"/>
                </a:solidFill>
              </a:rPr>
              <a:t>Siempre gratuito</a:t>
            </a:r>
          </a:p>
          <a:p>
            <a:r>
              <a:rPr lang="es-ES" dirty="0">
                <a:solidFill>
                  <a:srgbClr val="000000"/>
                </a:solidFill>
              </a:rPr>
              <a:t>Carecen de </a:t>
            </a:r>
            <a:r>
              <a:rPr lang="es-ES" sz="2000" b="1" dirty="0">
                <a:solidFill>
                  <a:srgbClr val="000000"/>
                </a:solidFill>
              </a:rPr>
              <a:t>garantía</a:t>
            </a:r>
          </a:p>
          <a:p>
            <a:r>
              <a:rPr lang="es-ES" dirty="0">
                <a:solidFill>
                  <a:srgbClr val="000000"/>
                </a:solidFill>
              </a:rPr>
              <a:t>Código restringido</a:t>
            </a:r>
          </a:p>
          <a:p>
            <a:r>
              <a:rPr lang="es-ES" dirty="0">
                <a:solidFill>
                  <a:srgbClr val="000000"/>
                </a:solidFill>
              </a:rPr>
              <a:t>Se puede distribuir como se quiera</a:t>
            </a:r>
            <a:endParaRPr lang="es-ES_tradnl" dirty="0">
              <a:solidFill>
                <a:srgbClr val="000000"/>
              </a:solidFill>
            </a:endParaRPr>
          </a:p>
          <a:p>
            <a:endParaRPr lang="es-ES_tradnl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29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Qué es</a:t>
            </a:r>
          </a:p>
          <a:p>
            <a:r>
              <a:rPr lang="es-ES_tradnl" dirty="0" smtClean="0"/>
              <a:t>Origen</a:t>
            </a:r>
          </a:p>
          <a:p>
            <a:r>
              <a:rPr lang="es-ES_tradnl" dirty="0" smtClean="0"/>
              <a:t>Tipos</a:t>
            </a:r>
          </a:p>
          <a:p>
            <a:r>
              <a:rPr lang="es-ES_tradnl" dirty="0" smtClean="0"/>
              <a:t>Características</a:t>
            </a:r>
          </a:p>
          <a:p>
            <a:r>
              <a:rPr lang="es-ES_tradnl" dirty="0" smtClean="0"/>
              <a:t>Ventajas</a:t>
            </a:r>
          </a:p>
          <a:p>
            <a:r>
              <a:rPr lang="es-ES_tradnl" dirty="0" smtClean="0"/>
              <a:t>Desventajas</a:t>
            </a:r>
          </a:p>
          <a:p>
            <a:r>
              <a:rPr lang="es-ES_tradnl" dirty="0" smtClean="0"/>
              <a:t>Regulación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986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</a:t>
            </a:r>
            <a:endParaRPr lang="es-ES_tradnl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207225"/>
              </p:ext>
            </p:extLst>
          </p:nvPr>
        </p:nvGraphicFramePr>
        <p:xfrm>
          <a:off x="2589211" y="1389063"/>
          <a:ext cx="9279700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925"/>
                <a:gridCol w="2319925"/>
                <a:gridCol w="2319925"/>
                <a:gridCol w="2319925"/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 pago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Demos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Shareware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/>
                        <a:t>Freeware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b="0" dirty="0" smtClean="0"/>
                        <a:t>Hay</a:t>
                      </a:r>
                      <a:r>
                        <a:rPr lang="es-ES_tradnl" b="0" baseline="0" dirty="0" smtClean="0"/>
                        <a:t> que </a:t>
                      </a:r>
                      <a:r>
                        <a:rPr lang="es-ES_tradnl" sz="2000" b="1" baseline="0" dirty="0" smtClean="0"/>
                        <a:t>pagar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s-ES_tradnl" baseline="0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sz="2000" b="1" baseline="0" dirty="0" smtClean="0"/>
                        <a:t>Prohibido</a:t>
                      </a:r>
                      <a:r>
                        <a:rPr lang="es-ES_tradnl" sz="2000" baseline="0" dirty="0" smtClean="0"/>
                        <a:t> </a:t>
                      </a:r>
                      <a:r>
                        <a:rPr lang="es-ES_tradnl" sz="2000" b="1" baseline="0" dirty="0" smtClean="0"/>
                        <a:t>distribuirlo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Versión </a:t>
                      </a:r>
                      <a:r>
                        <a:rPr lang="es-ES_tradnl" sz="2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gratuita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limitada</a:t>
                      </a:r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</a:t>
                      </a:r>
                      <a:r>
                        <a:rPr lang="es-ES_tradnl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 quieres l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imitaciones hay que </a:t>
                      </a:r>
                      <a:r>
                        <a:rPr lang="es-ES_tradnl" sz="2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pagar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s-ES_tradnl" dirty="0" smtClean="0">
                        <a:effectLst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pueden </a:t>
                      </a:r>
                      <a:r>
                        <a:rPr lang="es-ES_tradnl" sz="20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copiar</a:t>
                      </a:r>
                      <a:r>
                        <a:rPr lang="es-ES_tradnl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</a:t>
                      </a:r>
                      <a:r>
                        <a:rPr lang="es-ES_tradnl" sz="20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distribuir</a:t>
                      </a:r>
                      <a:r>
                        <a:rPr lang="es-ES_tradnl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como se quiera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Versión </a:t>
                      </a:r>
                      <a:r>
                        <a:rPr lang="es-ES_tradnl" sz="2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gratuita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ilimitada durante un tiempo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s-ES_tradnl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Una vez </a:t>
                      </a:r>
                      <a:r>
                        <a:rPr lang="es-ES_tradnl" sz="2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pagado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obtienes la versión completa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s-ES_tradnl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2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Siempre</a:t>
                      </a:r>
                      <a:r>
                        <a:rPr lang="es-ES_tradnl" sz="20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_tradnl" sz="2000" b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s-ES_tradnl" sz="2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ratuito</a:t>
                      </a:r>
                      <a:r>
                        <a:rPr lang="es-ES_tradnl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su distribución es libre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s-ES_tradnl" dirty="0" smtClean="0">
                        <a:effectLst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s-ES_tradnl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ódigo sigue siendo restringido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Windows, Office,</a:t>
                      </a:r>
                      <a:r>
                        <a:rPr lang="es-ES_tradnl" baseline="0" dirty="0" smtClean="0"/>
                        <a:t> 3d Max Studio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Demo FIFA</a:t>
                      </a:r>
                      <a:r>
                        <a:rPr lang="es-ES_tradnl" baseline="0" dirty="0" smtClean="0"/>
                        <a:t> 16, </a:t>
                      </a:r>
                      <a:r>
                        <a:rPr lang="es-ES_tradnl" baseline="0" dirty="0" err="1" smtClean="0"/>
                        <a:t>Babylon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WinZip,</a:t>
                      </a:r>
                      <a:r>
                        <a:rPr lang="es-ES_tradnl" baseline="0" dirty="0" smtClean="0"/>
                        <a:t> Total </a:t>
                      </a:r>
                      <a:r>
                        <a:rPr lang="es-ES_tradnl" baseline="0" dirty="0" err="1" smtClean="0"/>
                        <a:t>commander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CCleaner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ES_tradnl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FileZilla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  <a:endParaRPr lang="es-ES_tradnl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31" y="6054051"/>
            <a:ext cx="515564" cy="5120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87" y="5978206"/>
            <a:ext cx="900297" cy="6937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7" t="1" r="12808" b="1"/>
          <a:stretch/>
        </p:blipFill>
        <p:spPr>
          <a:xfrm>
            <a:off x="5765067" y="5882317"/>
            <a:ext cx="1316736" cy="77463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891" y="6092913"/>
            <a:ext cx="488845" cy="4855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886" y="6092913"/>
            <a:ext cx="467139" cy="4639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868" y="6122892"/>
            <a:ext cx="467139" cy="4639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730" y="6067630"/>
            <a:ext cx="467139" cy="46396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7" t="1" r="12808" b="1"/>
          <a:stretch/>
        </p:blipFill>
        <p:spPr>
          <a:xfrm>
            <a:off x="9584095" y="5922588"/>
            <a:ext cx="1316736" cy="7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7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Características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No puedes</a:t>
            </a:r>
            <a:r>
              <a:rPr lang="is-IS" dirty="0" smtClean="0"/>
              <a:t>… !!!</a:t>
            </a:r>
          </a:p>
          <a:p>
            <a:endParaRPr lang="is-IS" dirty="0" smtClean="0"/>
          </a:p>
          <a:p>
            <a:pPr marL="0" indent="0">
              <a:buNone/>
            </a:pPr>
            <a:r>
              <a:rPr lang="es-ES_tradnl" dirty="0" smtClean="0"/>
              <a:t>	Modificarlo libremente</a:t>
            </a:r>
          </a:p>
          <a:p>
            <a:pPr marL="0" indent="0">
              <a:buNone/>
            </a:pPr>
            <a:r>
              <a:rPr lang="es-ES_tradnl" dirty="0" smtClean="0"/>
              <a:t>	Adaptarlo</a:t>
            </a:r>
            <a:endParaRPr lang="es-ES_tradnl" dirty="0"/>
          </a:p>
          <a:p>
            <a:pPr marL="0" indent="0">
              <a:buNone/>
            </a:pPr>
            <a:r>
              <a:rPr lang="es-ES_tradnl" dirty="0" smtClean="0"/>
              <a:t>	Distribuir sin permiso del propietario	</a:t>
            </a:r>
            <a:endParaRPr lang="es-ES_tradnl" dirty="0"/>
          </a:p>
        </p:txBody>
      </p:sp>
      <p:pic>
        <p:nvPicPr>
          <p:cNvPr id="4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42" y="2992915"/>
            <a:ext cx="242104" cy="2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72" y="3410674"/>
            <a:ext cx="242104" cy="2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42" y="3828433"/>
            <a:ext cx="242104" cy="2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Ventajas y desventajas</a:t>
            </a:r>
            <a:endParaRPr lang="es-ES_tradnl" dirty="0"/>
          </a:p>
        </p:txBody>
      </p:sp>
      <p:pic>
        <p:nvPicPr>
          <p:cNvPr id="4" name="Picture 2" descr="C:\Users\sandra\Desktop\windowsvslin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51" y="2351315"/>
            <a:ext cx="6957533" cy="346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1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Picture 2" descr="C:\Users\sandra\Desktop\librevspropietarioo!!!!!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29" y="171364"/>
            <a:ext cx="7909730" cy="60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06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Ventajas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Calidad</a:t>
            </a:r>
          </a:p>
          <a:p>
            <a:r>
              <a:rPr lang="es-ES_tradnl" dirty="0" smtClean="0"/>
              <a:t>Más compatibles</a:t>
            </a:r>
          </a:p>
          <a:p>
            <a:r>
              <a:rPr lang="es-ES_tradnl" dirty="0" smtClean="0"/>
              <a:t>Mejores interfaces gráficas</a:t>
            </a:r>
          </a:p>
          <a:p>
            <a:r>
              <a:rPr lang="es-ES_tradnl" dirty="0" smtClean="0"/>
              <a:t>Usabilidad</a:t>
            </a:r>
          </a:p>
          <a:p>
            <a:r>
              <a:rPr lang="es-ES_tradnl" dirty="0" smtClean="0"/>
              <a:t>Personal especializado y con experiencia</a:t>
            </a:r>
          </a:p>
          <a:p>
            <a:r>
              <a:rPr lang="es-ES_tradnl" dirty="0" smtClean="0"/>
              <a:t>Facilidad de adquisición</a:t>
            </a:r>
          </a:p>
          <a:p>
            <a:r>
              <a:rPr lang="es-ES_tradnl" dirty="0" smtClean="0"/>
              <a:t>Más recursos económicos</a:t>
            </a:r>
          </a:p>
          <a:p>
            <a:r>
              <a:rPr lang="es-ES_tradnl" smtClean="0"/>
              <a:t>Más especialistas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7032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Desventajas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</a:t>
            </a:r>
            <a:r>
              <a:rPr lang="es-ES_tradnl" dirty="0" smtClean="0"/>
              <a:t>uede tener mayor curva de aprendizaje</a:t>
            </a:r>
          </a:p>
          <a:p>
            <a:r>
              <a:rPr lang="es-ES_tradnl" dirty="0" smtClean="0"/>
              <a:t>Solo los desarrolladores conocen su funcionamiento</a:t>
            </a:r>
          </a:p>
          <a:p>
            <a:r>
              <a:rPr lang="es-ES_tradnl" dirty="0" smtClean="0"/>
              <a:t>El soporte técnico puede ser insuficiente</a:t>
            </a:r>
          </a:p>
          <a:p>
            <a:r>
              <a:rPr lang="es-ES_tradnl" dirty="0" smtClean="0"/>
              <a:t>Es ilegal modificar el software</a:t>
            </a:r>
          </a:p>
          <a:p>
            <a:r>
              <a:rPr lang="es-ES_tradnl" dirty="0" smtClean="0"/>
              <a:t>Los clientes dependen del proveedor</a:t>
            </a:r>
          </a:p>
          <a:p>
            <a:r>
              <a:rPr lang="es-ES_tradnl" dirty="0" smtClean="0"/>
              <a:t>Perdida de soporte técnico, actualizaciones...</a:t>
            </a:r>
            <a:endParaRPr lang="is-IS" dirty="0" smtClean="0"/>
          </a:p>
          <a:p>
            <a:r>
              <a:rPr lang="is-IS" dirty="0" smtClean="0"/>
              <a:t>Las licencias son caras especialmente las de grupos de trabajo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9046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Regulación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1" y="2133600"/>
            <a:ext cx="9104557" cy="3777622"/>
          </a:xfrm>
        </p:spPr>
        <p:txBody>
          <a:bodyPr>
            <a:normAutofit/>
          </a:bodyPr>
          <a:lstStyle/>
          <a:p>
            <a:r>
              <a:rPr lang="es-ES_tradnl" sz="2400" dirty="0"/>
              <a:t>La </a:t>
            </a:r>
            <a:r>
              <a:rPr lang="es-ES_tradnl" sz="2800" b="1" dirty="0"/>
              <a:t>ley española de propiedad intelectual </a:t>
            </a:r>
            <a:r>
              <a:rPr lang="es-ES_tradnl" sz="2400" dirty="0"/>
              <a:t>es la encargada de regular, a través de sus </a:t>
            </a:r>
            <a:r>
              <a:rPr lang="es-ES_tradnl" sz="2800" b="1" dirty="0"/>
              <a:t>artículos 95-104</a:t>
            </a:r>
            <a:r>
              <a:rPr lang="es-ES_tradnl" sz="2400" dirty="0"/>
              <a:t>, la protección de los derechos de autor de los creadores de los programas de ordenador </a:t>
            </a:r>
            <a:endParaRPr lang="es-ES_tradnl" sz="2400" dirty="0" smtClean="0"/>
          </a:p>
          <a:p>
            <a:r>
              <a:rPr lang="es-ES_tradnl" sz="2800" b="1" dirty="0" smtClean="0"/>
              <a:t>Propiedad intelectual </a:t>
            </a:r>
            <a:r>
              <a:rPr lang="es-ES_tradnl" sz="2400" dirty="0" smtClean="0"/>
              <a:t>se define como</a:t>
            </a:r>
            <a:endParaRPr lang="es-ES_tradnl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3140989" y="4400884"/>
            <a:ext cx="80010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b="1" baseline="-25000" dirty="0" smtClean="0">
                <a:solidFill>
                  <a:srgbClr val="C00000"/>
                </a:solidFill>
                <a:latin typeface="Trattatello" charset="0"/>
                <a:ea typeface="Trattatello" charset="0"/>
                <a:cs typeface="Trattatello" charset="0"/>
              </a:rPr>
              <a:t>``</a:t>
            </a:r>
            <a:r>
              <a:rPr lang="is-I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…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el </a:t>
            </a:r>
            <a:r>
              <a:rPr lang="es-ES" i="1" dirty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conjunto de derechos que corresponden a los autores y a otros titulares (artistas, productores, organismos de 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radiodifusión</a:t>
            </a:r>
            <a:r>
              <a:rPr lang="is-I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…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) </a:t>
            </a:r>
            <a:r>
              <a:rPr lang="es-ES" i="1" dirty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respecto de las obras y prestaciones fruto de su 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creación</a:t>
            </a:r>
            <a:r>
              <a:rPr lang="is-I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…</a:t>
            </a:r>
            <a:r>
              <a:rPr lang="es-ES" sz="4000" b="1" baseline="-25000" dirty="0" smtClean="0">
                <a:solidFill>
                  <a:srgbClr val="C00000"/>
                </a:solidFill>
                <a:latin typeface="Trattatello" charset="0"/>
                <a:ea typeface="Trattatello" charset="0"/>
                <a:cs typeface="Trattatello" charset="0"/>
              </a:rPr>
              <a:t>´´</a:t>
            </a:r>
            <a:endParaRPr lang="es-ES_tradnl" sz="4000" b="1" baseline="-25000" dirty="0">
              <a:solidFill>
                <a:srgbClr val="C00000"/>
              </a:solidFill>
              <a:latin typeface="Trattatello" charset="0"/>
              <a:ea typeface="Trattatello" charset="0"/>
              <a:cs typeface="Trattatel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5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67004" y="599058"/>
            <a:ext cx="9813598" cy="1280890"/>
          </a:xfrm>
        </p:spPr>
        <p:txBody>
          <a:bodyPr>
            <a:normAutofit/>
          </a:bodyPr>
          <a:lstStyle/>
          <a:p>
            <a:pPr algn="ctr"/>
            <a:r>
              <a:rPr lang="es-ES_tradnl" sz="7200" dirty="0" smtClean="0"/>
              <a:t>¿Preguntas?</a:t>
            </a:r>
            <a:endParaRPr lang="es-ES_tradnl" sz="7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dirty="0" smtClean="0"/>
              <a:t>Gracias por vuestra atención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24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24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24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24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24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 err="1" smtClean="0"/>
              <a:t>Skyscrapers</a:t>
            </a:r>
            <a:endParaRPr lang="es-ES_tradnl" sz="2400" b="1" dirty="0"/>
          </a:p>
        </p:txBody>
      </p:sp>
    </p:spTree>
    <p:extLst>
      <p:ext uri="{BB962C8B-B14F-4D97-AF65-F5344CB8AC3E}">
        <p14:creationId xmlns:p14="http://schemas.microsoft.com/office/powerpoint/2010/main" val="162011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Términos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No existe un consenso para el </a:t>
            </a:r>
            <a:r>
              <a:rPr lang="es-ES_tradnl" sz="2000" b="1" dirty="0" smtClean="0">
                <a:solidFill>
                  <a:schemeClr val="tx1"/>
                </a:solidFill>
              </a:rPr>
              <a:t>opuesto</a:t>
            </a:r>
            <a:r>
              <a:rPr lang="es-ES_tradnl" dirty="0" smtClean="0"/>
              <a:t> del software libre:</a:t>
            </a:r>
          </a:p>
          <a:p>
            <a:endParaRPr lang="es-ES_tradnl" dirty="0" smtClean="0"/>
          </a:p>
          <a:p>
            <a:pPr lvl="1"/>
            <a:r>
              <a:rPr lang="es-ES_tradnl" dirty="0" smtClean="0"/>
              <a:t>Software propietario</a:t>
            </a:r>
          </a:p>
          <a:p>
            <a:pPr lvl="1"/>
            <a:r>
              <a:rPr lang="es-ES_tradnl" dirty="0"/>
              <a:t>Software de código cerrado</a:t>
            </a:r>
          </a:p>
          <a:p>
            <a:pPr lvl="1"/>
            <a:r>
              <a:rPr lang="es-ES_tradnl" dirty="0" smtClean="0"/>
              <a:t>Software no libre</a:t>
            </a:r>
          </a:p>
          <a:p>
            <a:pPr lvl="1"/>
            <a:r>
              <a:rPr lang="es-ES_tradnl" dirty="0" smtClean="0"/>
              <a:t>Software privado</a:t>
            </a:r>
          </a:p>
          <a:p>
            <a:pPr lvl="1"/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3540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Qué es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Software en el que el usuario tiene problemas para usarlo, modificarlo o distribuirlo</a:t>
            </a:r>
          </a:p>
          <a:p>
            <a:endParaRPr lang="es-ES_tradnl" dirty="0" smtClean="0"/>
          </a:p>
          <a:p>
            <a:r>
              <a:rPr lang="es-ES_tradnl" dirty="0" smtClean="0"/>
              <a:t>Concepto que se usa para cualquier programa que </a:t>
            </a:r>
            <a:r>
              <a:rPr lang="es-ES_tradnl" sz="2000" b="1" dirty="0" smtClean="0">
                <a:solidFill>
                  <a:schemeClr val="tx1"/>
                </a:solidFill>
              </a:rPr>
              <a:t>no es libre</a:t>
            </a:r>
          </a:p>
          <a:p>
            <a:endParaRPr lang="es-ES_tradnl" b="1" dirty="0" smtClean="0">
              <a:solidFill>
                <a:srgbClr val="FF0000"/>
              </a:solidFill>
            </a:endParaRPr>
          </a:p>
          <a:p>
            <a:r>
              <a:rPr lang="es-ES_tradnl" dirty="0" smtClean="0">
                <a:solidFill>
                  <a:schemeClr val="tx1"/>
                </a:solidFill>
              </a:rPr>
              <a:t>No es sinónimo de </a:t>
            </a:r>
            <a:r>
              <a:rPr lang="es-ES_tradnl" sz="2000" b="1" dirty="0" smtClean="0">
                <a:solidFill>
                  <a:schemeClr val="tx1"/>
                </a:solidFill>
              </a:rPr>
              <a:t>software comercial</a:t>
            </a:r>
          </a:p>
          <a:p>
            <a:endParaRPr lang="es-ES_tradnl" b="1" dirty="0" smtClean="0">
              <a:solidFill>
                <a:schemeClr val="tx1"/>
              </a:solidFill>
            </a:endParaRPr>
          </a:p>
          <a:p>
            <a:r>
              <a:rPr lang="es-ES_tradnl" dirty="0" smtClean="0">
                <a:solidFill>
                  <a:schemeClr val="tx1"/>
                </a:solidFill>
              </a:rPr>
              <a:t>Puede distribuirse sin costes ni cuotas</a:t>
            </a:r>
          </a:p>
          <a:p>
            <a:endParaRPr lang="es-ES_tradnl" dirty="0" smtClean="0">
              <a:solidFill>
                <a:schemeClr val="tx1"/>
              </a:solidFill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2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Ejemplos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19" y="4216390"/>
            <a:ext cx="1826347" cy="18263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15" y="1905000"/>
            <a:ext cx="1613586" cy="16135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934" y="4216390"/>
            <a:ext cx="1817234" cy="18172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81" y="1905000"/>
            <a:ext cx="1613585" cy="161358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485" y="1905000"/>
            <a:ext cx="1536301" cy="15363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574" y="1764532"/>
            <a:ext cx="1972293" cy="197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Software privativo vs. Software libre</a:t>
            </a:r>
            <a:endParaRPr lang="es-ES_tradnl" dirty="0"/>
          </a:p>
        </p:txBody>
      </p:sp>
      <p:graphicFrame>
        <p:nvGraphicFramePr>
          <p:cNvPr id="4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338258"/>
              </p:ext>
            </p:extLst>
          </p:nvPr>
        </p:nvGraphicFramePr>
        <p:xfrm>
          <a:off x="1413209" y="2932011"/>
          <a:ext cx="10372237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8251"/>
                <a:gridCol w="2871537"/>
                <a:gridCol w="2832449"/>
              </a:tblGrid>
              <a:tr h="249385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Las cuatro libertades del software libre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Software</a:t>
                      </a:r>
                      <a:r>
                        <a:rPr lang="es-ES" baseline="0" dirty="0" smtClean="0"/>
                        <a:t> privativo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Software libre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Uso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Análisis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Redistribución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Modificación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2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Software privativo vs. Software libre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Los programas de software privativo más empleados tienes un sustituto de software libre:</a:t>
            </a:r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429" y="3466617"/>
            <a:ext cx="1092575" cy="10925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89" y="3452516"/>
            <a:ext cx="1148558" cy="12170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805" y="3467346"/>
            <a:ext cx="1133403" cy="11334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160" y="3398497"/>
            <a:ext cx="1271099" cy="127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9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49933">
            <a:off x="6696760" y="3446810"/>
            <a:ext cx="5819836" cy="2910608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1254" y="1921042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Años 60, </a:t>
            </a:r>
            <a:r>
              <a:rPr lang="es-ES_tradnl" sz="3200" dirty="0">
                <a:solidFill>
                  <a:schemeClr val="tx1"/>
                </a:solidFill>
              </a:rPr>
              <a:t>laboratorios Bell </a:t>
            </a:r>
            <a:r>
              <a:rPr lang="es-ES_tradnl" sz="2400" dirty="0">
                <a:solidFill>
                  <a:schemeClr val="tx1"/>
                </a:solidFill>
              </a:rPr>
              <a:t>proporcionaron el código fuente </a:t>
            </a:r>
            <a:r>
              <a:rPr lang="es-ES_tradnl" sz="3200" b="1" dirty="0">
                <a:solidFill>
                  <a:schemeClr val="tx1"/>
                </a:solidFill>
              </a:rPr>
              <a:t>UNIX 1</a:t>
            </a:r>
            <a:r>
              <a:rPr lang="es-ES_tradnl" sz="32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sz="3200" dirty="0">
                <a:solidFill>
                  <a:schemeClr val="tx1"/>
                </a:solidFill>
              </a:rPr>
              <a:t>Tiempo</a:t>
            </a:r>
            <a:r>
              <a:rPr lang="es-ES_tradnl" sz="2400" dirty="0">
                <a:solidFill>
                  <a:schemeClr val="tx1"/>
                </a:solidFill>
              </a:rPr>
              <a:t> </a:t>
            </a:r>
            <a:r>
              <a:rPr lang="es-ES_tradnl" sz="3200" dirty="0">
                <a:solidFill>
                  <a:schemeClr val="tx1"/>
                </a:solidFill>
              </a:rPr>
              <a:t>después</a:t>
            </a:r>
            <a:r>
              <a:rPr lang="es-ES_tradnl" sz="2400" dirty="0">
                <a:solidFill>
                  <a:schemeClr val="tx1"/>
                </a:solidFill>
              </a:rPr>
              <a:t> comenzó a existir lo que </a:t>
            </a:r>
          </a:p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se conocer como software de </a:t>
            </a:r>
          </a:p>
          <a:p>
            <a:pPr marL="0" indent="0">
              <a:buNone/>
            </a:pPr>
            <a:r>
              <a:rPr lang="es-ES_tradnl" sz="3600" dirty="0">
                <a:solidFill>
                  <a:schemeClr val="tx1"/>
                </a:solidFill>
              </a:rPr>
              <a:t>código cerrado</a:t>
            </a:r>
            <a:r>
              <a:rPr lang="es-ES_tradnl" sz="2400" dirty="0">
                <a:solidFill>
                  <a:schemeClr val="tx1"/>
                </a:solidFill>
              </a:rPr>
              <a:t>.</a:t>
            </a:r>
            <a:endParaRPr lang="es-E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68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185" y="3169566"/>
            <a:ext cx="4332057" cy="156503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2" y="802105"/>
            <a:ext cx="2928205" cy="3897057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73642" y="1921041"/>
            <a:ext cx="6753726" cy="1656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 </a:t>
            </a:r>
            <a:r>
              <a:rPr lang="es-ES_tradnl" sz="2800" b="1" dirty="0"/>
              <a:t>1972</a:t>
            </a:r>
            <a:r>
              <a:rPr lang="es-ES_tradnl" dirty="0"/>
              <a:t> , cuando el gobierno de </a:t>
            </a:r>
            <a:r>
              <a:rPr lang="es-ES_tradnl" sz="2400" b="1" dirty="0"/>
              <a:t>Estados Unidos obliga a IBM</a:t>
            </a:r>
            <a:r>
              <a:rPr lang="es-ES_tradnl" dirty="0"/>
              <a:t> a </a:t>
            </a:r>
            <a:r>
              <a:rPr lang="es-ES_tradnl" sz="2400" b="1" dirty="0"/>
              <a:t>distinguir</a:t>
            </a:r>
            <a:r>
              <a:rPr lang="es-ES_tradnl" dirty="0"/>
              <a:t> entre </a:t>
            </a:r>
            <a:r>
              <a:rPr lang="es-ES_tradnl" sz="2400" b="1" dirty="0"/>
              <a:t>software</a:t>
            </a:r>
            <a:r>
              <a:rPr lang="es-ES_tradnl" dirty="0"/>
              <a:t> y </a:t>
            </a:r>
            <a:r>
              <a:rPr lang="es-ES_tradnl" sz="2400" b="1" dirty="0"/>
              <a:t>hardware</a:t>
            </a:r>
            <a:r>
              <a:rPr lang="es-ES_tradnl" dirty="0"/>
              <a:t>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8" name="CuadroTexto 7"/>
          <p:cNvSpPr txBox="1"/>
          <p:nvPr/>
        </p:nvSpPr>
        <p:spPr>
          <a:xfrm>
            <a:off x="1732548" y="5045056"/>
            <a:ext cx="6817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Dando lugar a los </a:t>
            </a:r>
            <a:r>
              <a:rPr lang="es-ES_tradnl" sz="2800" b="1" dirty="0"/>
              <a:t>primeros</a:t>
            </a:r>
            <a:r>
              <a:rPr lang="es-ES_tradnl" sz="2000" dirty="0"/>
              <a:t> </a:t>
            </a:r>
            <a:r>
              <a:rPr lang="es-ES_tradnl" sz="2800" b="1" dirty="0"/>
              <a:t>intentos</a:t>
            </a:r>
            <a:r>
              <a:rPr lang="es-ES_tradnl" sz="2000" dirty="0"/>
              <a:t> de </a:t>
            </a:r>
            <a:r>
              <a:rPr lang="es-ES_tradnl" sz="2800" b="1" dirty="0"/>
              <a:t>cerrar</a:t>
            </a:r>
            <a:r>
              <a:rPr lang="es-ES_tradnl" sz="2000" dirty="0"/>
              <a:t> el </a:t>
            </a:r>
            <a:r>
              <a:rPr lang="es-ES_tradnl" sz="2800" b="1" dirty="0"/>
              <a:t>código</a:t>
            </a:r>
            <a:r>
              <a:rPr lang="es-ES_tradnl" sz="2000" dirty="0"/>
              <a:t> de los programas. </a:t>
            </a:r>
          </a:p>
        </p:txBody>
      </p:sp>
    </p:spTree>
    <p:extLst>
      <p:ext uri="{BB962C8B-B14F-4D97-AF65-F5344CB8AC3E}">
        <p14:creationId xmlns:p14="http://schemas.microsoft.com/office/powerpoint/2010/main" val="174986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Brizna</Template>
  <TotalTime>378</TotalTime>
  <Words>634</Words>
  <Application>Microsoft Macintosh PowerPoint</Application>
  <PresentationFormat>Panorámica</PresentationFormat>
  <Paragraphs>194</Paragraphs>
  <Slides>27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4" baseType="lpstr">
      <vt:lpstr>Calibri</vt:lpstr>
      <vt:lpstr>Century Gothic</vt:lpstr>
      <vt:lpstr>Chalkduster</vt:lpstr>
      <vt:lpstr>Trattatello</vt:lpstr>
      <vt:lpstr>Wingdings 3</vt:lpstr>
      <vt:lpstr>Arial</vt:lpstr>
      <vt:lpstr>Espiral</vt:lpstr>
      <vt:lpstr>Tema 8: Ley de propiedad intelectual  Punto 4 - SOFTWARE PRIVATIVO</vt:lpstr>
      <vt:lpstr>Introducción</vt:lpstr>
      <vt:lpstr>Términos</vt:lpstr>
      <vt:lpstr>Qué es</vt:lpstr>
      <vt:lpstr>Ejemplos</vt:lpstr>
      <vt:lpstr>Software privativo vs. Software libre</vt:lpstr>
      <vt:lpstr>Software privativo vs. Software libre</vt:lpstr>
      <vt:lpstr>Origen</vt:lpstr>
      <vt:lpstr>Origen</vt:lpstr>
      <vt:lpstr>Origen</vt:lpstr>
      <vt:lpstr>Origen</vt:lpstr>
      <vt:lpstr>Origen</vt:lpstr>
      <vt:lpstr>Origen</vt:lpstr>
      <vt:lpstr>Tipos</vt:lpstr>
      <vt:lpstr>Tipos: De pago</vt:lpstr>
      <vt:lpstr>Tipos: Demos</vt:lpstr>
      <vt:lpstr>Tipos: Shareware </vt:lpstr>
      <vt:lpstr>Tipos: Shareware</vt:lpstr>
      <vt:lpstr>Tipos: Freeware</vt:lpstr>
      <vt:lpstr>Tipos</vt:lpstr>
      <vt:lpstr>Características</vt:lpstr>
      <vt:lpstr>Ventajas y desventajas</vt:lpstr>
      <vt:lpstr>Presentación de PowerPoint</vt:lpstr>
      <vt:lpstr>Ventajas</vt:lpstr>
      <vt:lpstr>Desventajas</vt:lpstr>
      <vt:lpstr>Regulación</vt:lpstr>
      <vt:lpstr>¿Preguntas?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PRIVATIVO</dc:title>
  <dc:creator>NEREA CASTELLANOS RODRIGUEZ</dc:creator>
  <cp:lastModifiedBy>GASPAR RODRIGUEZ VALERO</cp:lastModifiedBy>
  <cp:revision>40</cp:revision>
  <dcterms:created xsi:type="dcterms:W3CDTF">2016-11-30T17:00:38Z</dcterms:created>
  <dcterms:modified xsi:type="dcterms:W3CDTF">2016-12-05T15:51:58Z</dcterms:modified>
</cp:coreProperties>
</file>